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72" r:id="rId7"/>
    <p:sldId id="260" r:id="rId8"/>
    <p:sldId id="265" r:id="rId9"/>
    <p:sldId id="261" r:id="rId10"/>
    <p:sldId id="273" r:id="rId11"/>
    <p:sldId id="269" r:id="rId12"/>
    <p:sldId id="270" r:id="rId13"/>
    <p:sldId id="312" r:id="rId14"/>
    <p:sldId id="271" r:id="rId15"/>
    <p:sldId id="291" r:id="rId16"/>
    <p:sldId id="278" r:id="rId17"/>
    <p:sldId id="262" r:id="rId18"/>
    <p:sldId id="275" r:id="rId19"/>
    <p:sldId id="28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1433"/>
    <a:srgbClr val="425C8F"/>
    <a:srgbClr val="061C52"/>
    <a:srgbClr val="0F1221"/>
    <a:srgbClr val="050102"/>
    <a:srgbClr val="000000"/>
    <a:srgbClr val="B6C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-96" y="-1578"/>
      </p:cViewPr>
      <p:guideLst>
        <p:guide orient="horz" pos="2137"/>
        <p:guide pos="38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E1B26-6A74-492D-B04F-94149A6AB4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www.1ppt.com/hangye/ 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www.1ppt.com/sucai/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www.1ppt.com/tubiao/      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www.1ppt.com/powerpoint/      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www.1ppt.com/excel/  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www.1ppt.com/kejian/ 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www.1ppt.com/shiti/  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srgbClr val="331433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srgbClr val="331433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srgbClr val="331433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rgbClr val="331433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A598E-1133-4548-9FE0-915161A360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BEFEC-ADBD-4CB6-92E8-EF20253A43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3175"/>
            <a:ext cx="12183266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04035" y="1748155"/>
            <a:ext cx="6804840" cy="3350260"/>
            <a:chOff x="738960" y="2524125"/>
            <a:chExt cx="6804840" cy="3350260"/>
          </a:xfrm>
        </p:grpSpPr>
        <p:sp>
          <p:nvSpPr>
            <p:cNvPr id="5" name="文本框 4"/>
            <p:cNvSpPr txBox="1"/>
            <p:nvPr/>
          </p:nvSpPr>
          <p:spPr>
            <a:xfrm>
              <a:off x="962025" y="2524125"/>
              <a:ext cx="6438900" cy="109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spc="300" dirty="0" smtClean="0">
                  <a:gradFill flip="none" rotWithShape="1">
                    <a:gsLst>
                      <a:gs pos="60000">
                        <a:srgbClr val="B6C6DD"/>
                      </a:gs>
                      <a:gs pos="23000">
                        <a:schemeClr val="bg1"/>
                      </a:gs>
                      <a:gs pos="100000">
                        <a:srgbClr val="425C8F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方正兰亭细黑_GBK_M" panose="02010600010101010101" pitchFamily="2" charset="2"/>
                </a:rPr>
                <a:t>男神网络科技</a:t>
              </a:r>
              <a:endParaRPr lang="x-none" altLang="zh-CN" sz="6600" b="1" spc="300" dirty="0" smtClean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方正兰亭细黑_GBK_M" panose="02010600010101010101" pitchFamily="2" charset="2"/>
              </a:endParaRPr>
            </a:p>
          </p:txBody>
        </p:sp>
        <p:cxnSp>
          <p:nvCxnSpPr>
            <p:cNvPr id="6" name="原创设计师QQ69613753    _4"/>
            <p:cNvCxnSpPr/>
            <p:nvPr/>
          </p:nvCxnSpPr>
          <p:spPr>
            <a:xfrm>
              <a:off x="738960" y="3697247"/>
              <a:ext cx="6598920" cy="0"/>
            </a:xfrm>
            <a:prstGeom prst="line">
              <a:avLst/>
            </a:prstGeom>
            <a:ln w="25400">
              <a:gradFill>
                <a:gsLst>
                  <a:gs pos="71000">
                    <a:srgbClr val="B6C6DD"/>
                  </a:gs>
                  <a:gs pos="0">
                    <a:schemeClr val="bg1">
                      <a:alpha val="0"/>
                    </a:schemeClr>
                  </a:gs>
                  <a:gs pos="100000">
                    <a:srgbClr val="425C8F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9"/>
            <p:cNvSpPr>
              <a:spLocks noChangeArrowheads="1"/>
            </p:cNvSpPr>
            <p:nvPr/>
          </p:nvSpPr>
          <p:spPr bwMode="auto">
            <a:xfrm>
              <a:off x="1043383" y="3718198"/>
              <a:ext cx="650041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en-US" altLang="zh-CN" sz="1600" dirty="0">
                <a:gradFill>
                  <a:gsLst>
                    <a:gs pos="93000">
                      <a:srgbClr val="FFFFFF"/>
                    </a:gs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16150" y="4697730"/>
              <a:ext cx="3277870" cy="1176655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7615" y="3897630"/>
            <a:ext cx="495109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品质至上</a:t>
            </a:r>
            <a:endParaRPr lang="zh-CN" altLang="en-US" sz="3600">
              <a:solidFill>
                <a:schemeClr val="bg1"/>
              </a:solidFill>
            </a:endParaRPr>
          </a:p>
          <a:p>
            <a:r>
              <a:rPr lang="en-US" altLang="ko-KR" sz="3600">
                <a:solidFill>
                  <a:schemeClr val="bg1"/>
                </a:solidFill>
                <a:latin typeface="Calibri"/>
                <a:sym typeface="+mn-ea"/>
              </a:rPr>
              <a:t>       高效创新</a:t>
            </a:r>
            <a:endParaRPr lang="zh-CN" altLang="en-US" sz="3600">
              <a:solidFill>
                <a:schemeClr val="bg1"/>
              </a:solidFill>
            </a:endParaRPr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3367405" y="652780"/>
            <a:ext cx="56991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60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ACL、以太技术</a:t>
            </a:r>
            <a:r>
              <a:rPr lang="x-none" altLang="zh-CN"/>
              <a:t>CL  </a:t>
            </a:r>
            <a:endParaRPr lang="x-none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4189730" y="1783715"/>
            <a:ext cx="3676650" cy="643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6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负责人：高  典</a:t>
            </a:r>
            <a:endParaRPr lang="x-none" altLang="zh-CN" sz="36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840740"/>
            <a:ext cx="1905000" cy="1905000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V="1">
            <a:off x="783590" y="3549650"/>
            <a:ext cx="10450195" cy="6794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22960" y="3801110"/>
            <a:ext cx="9191625" cy="180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ACL  中文名：</a:t>
            </a:r>
            <a:r>
              <a:rPr lang="zh-CN" altLang="en-US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访问控制列表 </a:t>
            </a:r>
            <a:endParaRPr lang="zh-CN" altLang="en-US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  用来控制端口进出的数据包</a:t>
            </a:r>
            <a:endParaRPr lang="zh-CN" altLang="en-US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以太网通道</a:t>
            </a:r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：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  功能：多条线路负载均衡，提高容错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3"/>
      <p:bldP spid="34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2298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 smtClean="0">
                <a:effectLst/>
                <a:latin typeface="Calibri"/>
              </a:rPr>
              <a:t> </a:t>
            </a:r>
            <a:endParaRPr lang="en-US" altLang="ko-KR" sz="900" b="0" dirty="0">
              <a:effectLst/>
              <a:latin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0062" y="19147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775" y="149225"/>
            <a:ext cx="8681085" cy="644779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 flipV="1">
            <a:off x="6182995" y="3810635"/>
            <a:ext cx="1402715" cy="8229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150360" y="3839845"/>
            <a:ext cx="1935480" cy="1422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4121785" y="3801110"/>
            <a:ext cx="1954530" cy="938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985895" y="3801110"/>
            <a:ext cx="2099945" cy="6870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005580" y="3820795"/>
            <a:ext cx="2099945" cy="21094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124575" y="3820795"/>
            <a:ext cx="0" cy="7156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83330" y="637540"/>
            <a:ext cx="8311515" cy="1012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60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DHCP、DNS</a:t>
            </a:r>
            <a:endParaRPr lang="x-none" altLang="zh-CN" sz="60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9135" y="1720850"/>
            <a:ext cx="5514975" cy="643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6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负责人：李骥</a:t>
            </a:r>
            <a:endParaRPr lang="x-none" altLang="zh-CN" sz="36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840" y="839470"/>
            <a:ext cx="1928495" cy="192849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667385" y="3414395"/>
            <a:ext cx="10827385" cy="285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38325" y="4013835"/>
            <a:ext cx="8156575" cy="180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什么是DHCP？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    DHCP： 分配入网参数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什么是DNS？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    DNS：进行域名与IP地址的转换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27960" y="647065"/>
            <a:ext cx="7625080" cy="1012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60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      N A T</a:t>
            </a:r>
            <a:endParaRPr lang="x-none" altLang="zh-CN" sz="60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50490" y="2011045"/>
            <a:ext cx="7663180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2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             负责人：叶圆圆</a:t>
            </a:r>
            <a:endParaRPr lang="x-none" altLang="zh-CN" sz="32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511175"/>
            <a:ext cx="1696085" cy="2261235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 flipV="1">
            <a:off x="695960" y="3453130"/>
            <a:ext cx="10654030" cy="285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285875" y="4188460"/>
            <a:ext cx="6522085" cy="180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NAT  技术的优点：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pPr algn="l"/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1：节省公有合法IP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pPr algn="l"/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2：增加安全性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pPr algn="l"/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3：处理地址重叠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86530" y="210820"/>
            <a:ext cx="8486140" cy="1523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6000" b="1">
                <a:solidFill>
                  <a:schemeClr val="bg1"/>
                </a:solidFill>
              </a:rPr>
              <a:t>设 备 清 单</a:t>
            </a:r>
            <a:endParaRPr lang="x-none" altLang="zh-CN" sz="6000" b="1">
              <a:solidFill>
                <a:schemeClr val="bg1"/>
              </a:solidFill>
            </a:endParaRPr>
          </a:p>
        </p:txBody>
      </p:sp>
      <p:pic>
        <p:nvPicPr>
          <p:cNvPr id="6" name="图片 5" descr="2018-09-06 15-13-14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6715" y="1353820"/>
            <a:ext cx="8225790" cy="54476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3400" y="4875530"/>
            <a:ext cx="2457450" cy="825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="1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负责人：</a:t>
            </a:r>
            <a:endParaRPr lang="x-none" altLang="zh-CN" sz="2400" b="1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r>
              <a:rPr lang="x-none" altLang="zh-CN" sz="2400" b="1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    石春生</a:t>
            </a:r>
            <a:endParaRPr lang="x-none" altLang="zh-CN" sz="2400" b="1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-6350"/>
            <a:ext cx="1195070" cy="13449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" y="1289685"/>
            <a:ext cx="1903730" cy="3173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185014" y="994117"/>
            <a:ext cx="774482" cy="7632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/>
              </a:rPr>
              <a:t>4</a:t>
            </a:r>
            <a:endParaRPr lang="en-US" altLang="ko-KR" dirty="0">
              <a:effectLst/>
              <a:latin typeface="Calibri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610517" y="1029631"/>
            <a:ext cx="3927476" cy="706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x-none" sz="4000" b="0">
                <a:solidFill>
                  <a:schemeClr val="bg1"/>
                </a:solidFill>
                <a:effectLst/>
                <a:latin typeface="文泉驿微米黑" charset="0"/>
                <a:ea typeface="文泉驿微米黑" charset="0"/>
              </a:rPr>
              <a:t>项目总结</a:t>
            </a:r>
            <a:endParaRPr lang="x-none" sz="4000" b="0">
              <a:solidFill>
                <a:schemeClr val="bg1"/>
              </a:solidFill>
              <a:effectLst/>
              <a:latin typeface="文泉驿微米黑" charset="0"/>
              <a:ea typeface="文泉驿微米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48117" y="98522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4885" y="3589655"/>
            <a:ext cx="8951595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前期我们根据硬件需求采用了最节约成本且高性价比的方案，后期我们会安排专业售后人员进行维护和管理。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925320" y="4933315"/>
            <a:ext cx="9627870" cy="952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73245" y="482600"/>
            <a:ext cx="5825490" cy="705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0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总  预  算</a:t>
            </a:r>
            <a:endParaRPr lang="x-none" altLang="zh-CN" sz="40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1016283" y="1527217"/>
            <a:ext cx="1506589" cy="150658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 rot="2700000">
            <a:off x="1024272" y="3220596"/>
            <a:ext cx="1506589" cy="150658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1006761" y="5002237"/>
            <a:ext cx="1506589" cy="150658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2582545" y="2649855"/>
            <a:ext cx="8253730" cy="5778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524760" y="4430395"/>
            <a:ext cx="8350885" cy="2921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2505710" y="6055995"/>
            <a:ext cx="8360410" cy="482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043940" y="1943735"/>
            <a:ext cx="1479550" cy="705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0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工期</a:t>
            </a:r>
            <a:endParaRPr lang="x-none" altLang="zh-CN" sz="40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22065" y="1924050"/>
            <a:ext cx="8030845" cy="705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0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一周</a:t>
            </a:r>
            <a:endParaRPr lang="x-none" altLang="zh-CN" sz="40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42365" y="3279775"/>
            <a:ext cx="1509395" cy="1315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0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人工  费用</a:t>
            </a:r>
            <a:endParaRPr lang="x-none" altLang="zh-CN" sz="40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73805" y="3665220"/>
            <a:ext cx="4692650" cy="705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0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10万元整</a:t>
            </a:r>
            <a:endParaRPr lang="x-none" altLang="zh-CN" sz="40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05840" y="5118100"/>
            <a:ext cx="2767330" cy="1192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6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项目</a:t>
            </a:r>
            <a:endParaRPr lang="x-none" altLang="zh-CN" sz="36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  <a:p>
            <a:r>
              <a:rPr lang="x-none" altLang="zh-CN" sz="36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总费用</a:t>
            </a:r>
            <a:endParaRPr lang="x-none" altLang="zh-CN" sz="36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879850" y="5291455"/>
            <a:ext cx="4808855" cy="1045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000" b="1">
                <a:solidFill>
                  <a:schemeClr val="bg1"/>
                </a:solidFill>
              </a:rPr>
              <a:t>25万元整</a:t>
            </a:r>
            <a:endParaRPr lang="x-none" altLang="zh-CN" sz="4000" b="1">
              <a:solidFill>
                <a:schemeClr val="bg1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4" grpId="0"/>
      <p:bldP spid="31" grpId="0"/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76835"/>
            <a:ext cx="12183266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91310" y="2076450"/>
            <a:ext cx="6804840" cy="2861756"/>
            <a:chOff x="738960" y="2514600"/>
            <a:chExt cx="6804840" cy="2861756"/>
          </a:xfrm>
        </p:grpSpPr>
        <p:sp>
          <p:nvSpPr>
            <p:cNvPr id="5" name="文本框 4"/>
            <p:cNvSpPr txBox="1"/>
            <p:nvPr/>
          </p:nvSpPr>
          <p:spPr>
            <a:xfrm>
              <a:off x="971550" y="2514600"/>
              <a:ext cx="6438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spc="300" dirty="0" smtClean="0">
                  <a:gradFill flip="none" rotWithShape="1">
                    <a:gsLst>
                      <a:gs pos="60000">
                        <a:srgbClr val="B6C6DD"/>
                      </a:gs>
                      <a:gs pos="23000">
                        <a:schemeClr val="bg1"/>
                      </a:gs>
                      <a:gs pos="100000">
                        <a:srgbClr val="425C8F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方正兰亭细黑_GBK_M" panose="02010600010101010101" pitchFamily="2" charset="2"/>
                </a:rPr>
                <a:t>感谢观看</a:t>
              </a:r>
              <a:endParaRPr lang="zh-CN" altLang="en-US" sz="66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方正兰亭细黑_GBK_M" panose="02010600010101010101" pitchFamily="2" charset="2"/>
              </a:endParaRPr>
            </a:p>
          </p:txBody>
        </p:sp>
        <p:cxnSp>
          <p:nvCxnSpPr>
            <p:cNvPr id="6" name="原创设计师QQ69613753    _4"/>
            <p:cNvCxnSpPr/>
            <p:nvPr/>
          </p:nvCxnSpPr>
          <p:spPr>
            <a:xfrm>
              <a:off x="738960" y="3697247"/>
              <a:ext cx="6598920" cy="0"/>
            </a:xfrm>
            <a:prstGeom prst="line">
              <a:avLst/>
            </a:prstGeom>
            <a:ln w="25400">
              <a:gradFill>
                <a:gsLst>
                  <a:gs pos="71000">
                    <a:srgbClr val="B6C6DD"/>
                  </a:gs>
                  <a:gs pos="0">
                    <a:schemeClr val="bg1">
                      <a:alpha val="0"/>
                    </a:schemeClr>
                  </a:gs>
                  <a:gs pos="100000">
                    <a:srgbClr val="425C8F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9"/>
            <p:cNvSpPr>
              <a:spLocks noChangeArrowheads="1"/>
            </p:cNvSpPr>
            <p:nvPr/>
          </p:nvSpPr>
          <p:spPr bwMode="auto">
            <a:xfrm>
              <a:off x="1043383" y="3718198"/>
              <a:ext cx="650041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en-US" altLang="zh-CN" sz="1600" dirty="0">
                <a:gradFill>
                  <a:gsLst>
                    <a:gs pos="93000">
                      <a:srgbClr val="FFFFFF"/>
                    </a:gs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75836" y="4759771"/>
              <a:ext cx="2571750" cy="616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200" dirty="0">
                <a:gradFill flip="none" rotWithShape="1">
                  <a:gsLst>
                    <a:gs pos="74000">
                      <a:srgbClr val="B6C6D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latin typeface="+mj-lt"/>
                <a:ea typeface="思源黑体 CN Heavy" panose="020B0A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50" y="2222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859623" y="1646129"/>
            <a:ext cx="4472753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x-none" sz="2800" dirty="0" smtClean="0">
                <a:effectLst/>
                <a:latin typeface="Calibri"/>
              </a:rPr>
              <a:t>项目概要</a:t>
            </a:r>
            <a:endParaRPr lang="x-none" sz="2800" dirty="0" smtClean="0">
              <a:effectLst/>
              <a:latin typeface="Calibri"/>
            </a:endParaRPr>
          </a:p>
        </p:txBody>
      </p:sp>
      <p:sp>
        <p:nvSpPr>
          <p:cNvPr id="23" name="矩形 22"/>
          <p:cNvSpPr/>
          <p:nvPr/>
        </p:nvSpPr>
        <p:spPr>
          <a:xfrm rot="18900000">
            <a:off x="4599802" y="3145592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06620" y="3062856"/>
            <a:ext cx="11378761" cy="2660178"/>
            <a:chOff x="201930" y="3062856"/>
            <a:chExt cx="11378761" cy="2660178"/>
          </a:xfrm>
        </p:grpSpPr>
        <p:grpSp>
          <p:nvGrpSpPr>
            <p:cNvPr id="24" name="原创设计师QQ69613753    _6"/>
            <p:cNvGrpSpPr/>
            <p:nvPr/>
          </p:nvGrpSpPr>
          <p:grpSpPr>
            <a:xfrm>
              <a:off x="201930" y="3176653"/>
              <a:ext cx="3838131" cy="677326"/>
              <a:chOff x="640080" y="2297933"/>
              <a:chExt cx="3838131" cy="677326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640080" y="2687365"/>
                <a:ext cx="3838131" cy="287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spc="-150" dirty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 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659864" y="2297933"/>
                <a:ext cx="2788921" cy="568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x-none" altLang="en-US" sz="2000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</p:grpSp>
        <p:grpSp>
          <p:nvGrpSpPr>
            <p:cNvPr id="27" name="原创设计师QQ69613753    _7"/>
            <p:cNvGrpSpPr/>
            <p:nvPr/>
          </p:nvGrpSpPr>
          <p:grpSpPr>
            <a:xfrm>
              <a:off x="201930" y="4957047"/>
              <a:ext cx="3838131" cy="765987"/>
              <a:chOff x="640080" y="2395088"/>
              <a:chExt cx="3838131" cy="765987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40080" y="2687365"/>
                <a:ext cx="3838131" cy="473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spc="-150" dirty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. 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088364" y="2395088"/>
                <a:ext cx="2788921" cy="579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200" dirty="0" smtClean="0">
                    <a:solidFill>
                      <a:schemeClr val="bg1"/>
                    </a:solidFill>
                  </a:rPr>
                  <a:t>项目拓扑</a:t>
                </a:r>
                <a:endParaRPr lang="zh-CN" altLang="en-US" sz="3200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原创设计师QQ69613753    _8"/>
            <p:cNvGrpSpPr/>
            <p:nvPr/>
          </p:nvGrpSpPr>
          <p:grpSpPr>
            <a:xfrm>
              <a:off x="7559045" y="3283333"/>
              <a:ext cx="3838131" cy="578577"/>
              <a:chOff x="456565" y="2404613"/>
              <a:chExt cx="3838131" cy="578577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56565" y="2609895"/>
                <a:ext cx="3838131" cy="287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240155" y="2404613"/>
                <a:ext cx="2846070" cy="578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</a:rPr>
                  <a:t>成员结构</a:t>
                </a:r>
                <a:endParaRPr lang="zh-CN" altLang="en-US" sz="3200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" name="原创设计师QQ69613753    _9"/>
            <p:cNvGrpSpPr/>
            <p:nvPr/>
          </p:nvGrpSpPr>
          <p:grpSpPr>
            <a:xfrm>
              <a:off x="7742560" y="5004672"/>
              <a:ext cx="3838131" cy="718362"/>
              <a:chOff x="640080" y="2442713"/>
              <a:chExt cx="3838131" cy="718362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640080" y="2687365"/>
                <a:ext cx="3838131" cy="473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spc="-150" dirty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. 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240155" y="2442713"/>
                <a:ext cx="2788921" cy="579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</a:rPr>
                  <a:t>项目总结</a:t>
                </a:r>
                <a:endParaRPr lang="zh-CN" altLang="en-US" sz="3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原创设计师QQ69613753    _10"/>
            <p:cNvSpPr/>
            <p:nvPr/>
          </p:nvSpPr>
          <p:spPr>
            <a:xfrm>
              <a:off x="4308906" y="3062856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/>
                  <a:ea typeface="微软雅黑 Light" pitchFamily="34" charset="-122"/>
                  <a:cs typeface="Calibri"/>
                </a:rPr>
                <a:t>1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/>
                <a:ea typeface="微软雅黑 Light" pitchFamily="34" charset="-122"/>
                <a:cs typeface="Calibri"/>
              </a:endParaRPr>
            </a:p>
          </p:txBody>
        </p:sp>
        <p:sp>
          <p:nvSpPr>
            <p:cNvPr id="37" name="原创设计师QQ69613753    _11"/>
            <p:cNvSpPr/>
            <p:nvPr/>
          </p:nvSpPr>
          <p:spPr>
            <a:xfrm>
              <a:off x="6530544" y="3062856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/>
                  <a:ea typeface="微软雅黑 Light" pitchFamily="34" charset="-122"/>
                  <a:cs typeface="Calibri"/>
                </a:rPr>
                <a:t>2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/>
                <a:ea typeface="微软雅黑 Light" pitchFamily="34" charset="-122"/>
                <a:cs typeface="Calibri"/>
              </a:endParaRPr>
            </a:p>
          </p:txBody>
        </p:sp>
        <p:sp>
          <p:nvSpPr>
            <p:cNvPr id="38" name="原创设计师QQ69613753    _12"/>
            <p:cNvSpPr/>
            <p:nvPr/>
          </p:nvSpPr>
          <p:spPr>
            <a:xfrm>
              <a:off x="4308906" y="476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/>
                  <a:ea typeface="微软雅黑 Light" pitchFamily="34" charset="-122"/>
                  <a:cs typeface="Calibri"/>
                </a:rPr>
                <a:t>3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/>
                <a:ea typeface="微软雅黑 Light" pitchFamily="34" charset="-122"/>
                <a:cs typeface="Calibri"/>
              </a:endParaRPr>
            </a:p>
          </p:txBody>
        </p:sp>
        <p:sp>
          <p:nvSpPr>
            <p:cNvPr id="39" name="原创设计师QQ69613753    _13"/>
            <p:cNvSpPr/>
            <p:nvPr/>
          </p:nvSpPr>
          <p:spPr>
            <a:xfrm>
              <a:off x="6530544" y="476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/>
                  <a:ea typeface="微软雅黑 Light" pitchFamily="34" charset="-122"/>
                  <a:cs typeface="Calibri"/>
                </a:rPr>
                <a:t>4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/>
                <a:ea typeface="微软雅黑 Light" pitchFamily="34" charset="-122"/>
                <a:cs typeface="Calibri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 rot="18900000">
            <a:off x="4597372" y="4865275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18900000">
            <a:off x="6817809" y="3145592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18900000">
            <a:off x="6815379" y="4865275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36420" y="3197860"/>
            <a:ext cx="254000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公司简介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4"/>
          <p:cNvCxnSpPr/>
          <p:nvPr/>
        </p:nvCxnSpPr>
        <p:spPr>
          <a:xfrm>
            <a:off x="4600575" y="4112895"/>
            <a:ext cx="5829935" cy="1714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779520" y="1148715"/>
            <a:ext cx="765175" cy="7632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/>
              </a:rPr>
              <a:t>1</a:t>
            </a:r>
            <a:endParaRPr lang="en-US" altLang="ko-KR" dirty="0">
              <a:effectLst/>
              <a:latin typeface="Calibri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2298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 smtClean="0">
                <a:effectLst/>
                <a:latin typeface="Calibri"/>
              </a:rPr>
              <a:t> </a:t>
            </a:r>
            <a:endParaRPr lang="en-US" altLang="ko-KR" sz="900" b="0" dirty="0">
              <a:effectLst/>
              <a:latin typeface="Calibri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504180" y="1223645"/>
            <a:ext cx="4023360" cy="290131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4000" b="0">
                <a:solidFill>
                  <a:schemeClr val="bg1"/>
                </a:solidFill>
                <a:effectLst/>
                <a:latin typeface="文泉驿微米黑" charset="0"/>
                <a:ea typeface="文泉驿微米黑" charset="0"/>
              </a:rPr>
              <a:t>公司简介</a:t>
            </a:r>
            <a:r>
              <a:rPr lang="x-none" sz="4000" b="0">
                <a:solidFill>
                  <a:schemeClr val="bg1"/>
                </a:solidFill>
                <a:effectLst/>
                <a:latin typeface="文泉驿微米黑" charset="0"/>
                <a:ea typeface="文泉驿微米黑" charset="0"/>
              </a:rPr>
              <a:t>:</a:t>
            </a:r>
            <a:endParaRPr lang="x-none" sz="4000" b="0">
              <a:solidFill>
                <a:schemeClr val="bg1"/>
              </a:solidFill>
              <a:effectLst/>
              <a:latin typeface="文泉驿微米黑" charset="0"/>
              <a:ea typeface="文泉驿微米黑" charset="0"/>
            </a:endParaRPr>
          </a:p>
          <a:p>
            <a:pPr algn="l" latinLnBrk="0"/>
            <a:r>
              <a:rPr lang="en-US" altLang="ko-KR" sz="2400" b="0">
                <a:solidFill>
                  <a:schemeClr val="bg1"/>
                </a:solidFill>
                <a:effectLst/>
                <a:latin typeface="文泉驿微米黑" charset="0"/>
                <a:ea typeface="文泉驿微米黑" charset="0"/>
              </a:rPr>
              <a:t>男神科技股份有限公司，成立于2000年，是国内领先的网络升级整体方案供应商，专注于网络升级领域产品研发、销售和服务为一体的国家高新技术企业。</a:t>
            </a:r>
            <a:endParaRPr lang="en-US" altLang="ko-KR" sz="2400" b="0">
              <a:solidFill>
                <a:schemeClr val="bg1"/>
              </a:solidFill>
              <a:effectLst/>
              <a:latin typeface="文泉驿微米黑" charset="0"/>
              <a:ea typeface="文泉驿微米黑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484495" y="4668520"/>
            <a:ext cx="4043680" cy="131381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x-none" sz="2000" b="0">
                <a:solidFill>
                  <a:schemeClr val="bg1"/>
                </a:solidFill>
                <a:effectLst/>
                <a:latin typeface="文泉驿微米黑" charset="0"/>
                <a:ea typeface="文泉驿微米黑" charset="0"/>
              </a:rPr>
              <a:t>我们的宗旨：</a:t>
            </a:r>
            <a:endParaRPr lang="x-none" sz="2000" b="0">
              <a:solidFill>
                <a:schemeClr val="bg1"/>
              </a:solidFill>
              <a:effectLst/>
              <a:latin typeface="文泉驿微米黑" charset="0"/>
              <a:ea typeface="文泉驿微米黑" charset="0"/>
            </a:endParaRPr>
          </a:p>
          <a:p>
            <a:pPr algn="l" latinLnBrk="0"/>
            <a:endParaRPr lang="x-none" sz="2000" b="0">
              <a:solidFill>
                <a:schemeClr val="bg1"/>
              </a:solidFill>
              <a:effectLst/>
              <a:latin typeface="文泉驿微米黑" charset="0"/>
              <a:ea typeface="文泉驿微米黑" charset="0"/>
            </a:endParaRPr>
          </a:p>
          <a:p>
            <a:pPr algn="l" latinLnBrk="0"/>
            <a:r>
              <a:rPr lang="x-none" sz="2000" b="0">
                <a:solidFill>
                  <a:schemeClr val="bg1"/>
                </a:solidFill>
                <a:effectLst/>
                <a:latin typeface="文泉驿微米黑" charset="0"/>
                <a:ea typeface="文泉驿微米黑" charset="0"/>
              </a:rPr>
              <a:t>       致力成为中国教学信息事业的领跑者及值得信赖的合作伙伴！</a:t>
            </a:r>
            <a:endParaRPr lang="x-none" sz="2000" b="0">
              <a:solidFill>
                <a:schemeClr val="bg1"/>
              </a:solidFill>
              <a:effectLst/>
              <a:latin typeface="文泉驿微米黑" charset="0"/>
              <a:ea typeface="文泉驿微米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8202" y="1148423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0" y="2495550"/>
            <a:ext cx="1923415" cy="2567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4975" y="5339715"/>
            <a:ext cx="3773805" cy="883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2800" b="1">
                <a:solidFill>
                  <a:schemeClr val="bg1"/>
                </a:solidFill>
                <a:latin typeface="Calibri"/>
                <a:sym typeface="+mn-ea"/>
              </a:rPr>
              <a:t>行政</a:t>
            </a:r>
            <a:r>
              <a:rPr lang="en-US" altLang="ko-KR" sz="2800" b="1">
                <a:solidFill>
                  <a:schemeClr val="bg1"/>
                </a:solidFill>
                <a:latin typeface="Calibri"/>
                <a:sym typeface="+mn-ea"/>
              </a:rPr>
              <a:t>总</a:t>
            </a:r>
            <a:r>
              <a:rPr lang="x-none" altLang="en-US" sz="2800" b="1">
                <a:solidFill>
                  <a:schemeClr val="bg1"/>
                </a:solidFill>
                <a:latin typeface="Calibri"/>
                <a:sym typeface="+mn-ea"/>
              </a:rPr>
              <a:t>裁</a:t>
            </a:r>
            <a:endParaRPr lang="x-none" altLang="en-US" sz="2800" b="1">
              <a:solidFill>
                <a:schemeClr val="bg1"/>
              </a:solidFill>
              <a:latin typeface="Calibri"/>
              <a:sym typeface="+mn-ea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Calibri"/>
                <a:sym typeface="+mn-ea"/>
              </a:rPr>
              <a:t>郭云豪</a:t>
            </a:r>
            <a:endParaRPr lang="zh-CN" altLang="en-US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EditPoints="1"/>
          </p:cNvSpPr>
          <p:nvPr/>
        </p:nvSpPr>
        <p:spPr bwMode="auto">
          <a:xfrm>
            <a:off x="9660573" y="309744"/>
            <a:ext cx="957263" cy="1300163"/>
          </a:xfrm>
          <a:custGeom>
            <a:avLst/>
            <a:gdLst>
              <a:gd name="T0" fmla="*/ 54 w 108"/>
              <a:gd name="T1" fmla="*/ 0 h 145"/>
              <a:gd name="T2" fmla="*/ 0 w 108"/>
              <a:gd name="T3" fmla="*/ 54 h 145"/>
              <a:gd name="T4" fmla="*/ 54 w 108"/>
              <a:gd name="T5" fmla="*/ 145 h 145"/>
              <a:gd name="T6" fmla="*/ 108 w 108"/>
              <a:gd name="T7" fmla="*/ 54 h 145"/>
              <a:gd name="T8" fmla="*/ 54 w 108"/>
              <a:gd name="T9" fmla="*/ 0 h 145"/>
              <a:gd name="T10" fmla="*/ 54 w 108"/>
              <a:gd name="T11" fmla="*/ 97 h 145"/>
              <a:gd name="T12" fmla="*/ 9 w 108"/>
              <a:gd name="T13" fmla="*/ 53 h 145"/>
              <a:gd name="T14" fmla="*/ 54 w 108"/>
              <a:gd name="T15" fmla="*/ 8 h 145"/>
              <a:gd name="T16" fmla="*/ 99 w 108"/>
              <a:gd name="T17" fmla="*/ 53 h 145"/>
              <a:gd name="T18" fmla="*/ 54 w 108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8" y="99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29" y="97"/>
                  <a:pt x="9" y="77"/>
                  <a:pt x="9" y="53"/>
                </a:cubicBezTo>
                <a:cubicBezTo>
                  <a:pt x="9" y="28"/>
                  <a:pt x="29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7198678" y="370704"/>
            <a:ext cx="965200" cy="1300163"/>
          </a:xfrm>
          <a:custGeom>
            <a:avLst/>
            <a:gdLst>
              <a:gd name="T0" fmla="*/ 55 w 109"/>
              <a:gd name="T1" fmla="*/ 0 h 145"/>
              <a:gd name="T2" fmla="*/ 0 w 109"/>
              <a:gd name="T3" fmla="*/ 54 h 145"/>
              <a:gd name="T4" fmla="*/ 55 w 109"/>
              <a:gd name="T5" fmla="*/ 145 h 145"/>
              <a:gd name="T6" fmla="*/ 109 w 109"/>
              <a:gd name="T7" fmla="*/ 54 h 145"/>
              <a:gd name="T8" fmla="*/ 55 w 109"/>
              <a:gd name="T9" fmla="*/ 0 h 145"/>
              <a:gd name="T10" fmla="*/ 55 w 109"/>
              <a:gd name="T11" fmla="*/ 97 h 145"/>
              <a:gd name="T12" fmla="*/ 10 w 109"/>
              <a:gd name="T13" fmla="*/ 53 h 145"/>
              <a:gd name="T14" fmla="*/ 55 w 109"/>
              <a:gd name="T15" fmla="*/ 8 h 145"/>
              <a:gd name="T16" fmla="*/ 99 w 109"/>
              <a:gd name="T17" fmla="*/ 53 h 145"/>
              <a:gd name="T18" fmla="*/ 55 w 109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145">
                <a:moveTo>
                  <a:pt x="55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99"/>
                  <a:pt x="55" y="145"/>
                  <a:pt x="55" y="145"/>
                </a:cubicBezTo>
                <a:cubicBezTo>
                  <a:pt x="55" y="145"/>
                  <a:pt x="109" y="99"/>
                  <a:pt x="109" y="54"/>
                </a:cubicBezTo>
                <a:cubicBezTo>
                  <a:pt x="109" y="24"/>
                  <a:pt x="85" y="0"/>
                  <a:pt x="55" y="0"/>
                </a:cubicBezTo>
                <a:close/>
                <a:moveTo>
                  <a:pt x="55" y="97"/>
                </a:moveTo>
                <a:cubicBezTo>
                  <a:pt x="30" y="97"/>
                  <a:pt x="10" y="77"/>
                  <a:pt x="10" y="53"/>
                </a:cubicBezTo>
                <a:cubicBezTo>
                  <a:pt x="10" y="28"/>
                  <a:pt x="30" y="8"/>
                  <a:pt x="55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5" y="97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Freeform 14"/>
          <p:cNvSpPr>
            <a:spLocks noEditPoints="1"/>
          </p:cNvSpPr>
          <p:nvPr/>
        </p:nvSpPr>
        <p:spPr bwMode="auto">
          <a:xfrm>
            <a:off x="4144328" y="361814"/>
            <a:ext cx="965200" cy="1300163"/>
          </a:xfrm>
          <a:custGeom>
            <a:avLst/>
            <a:gdLst>
              <a:gd name="T0" fmla="*/ 54 w 109"/>
              <a:gd name="T1" fmla="*/ 0 h 145"/>
              <a:gd name="T2" fmla="*/ 0 w 109"/>
              <a:gd name="T3" fmla="*/ 54 h 145"/>
              <a:gd name="T4" fmla="*/ 54 w 109"/>
              <a:gd name="T5" fmla="*/ 145 h 145"/>
              <a:gd name="T6" fmla="*/ 109 w 109"/>
              <a:gd name="T7" fmla="*/ 54 h 145"/>
              <a:gd name="T8" fmla="*/ 54 w 109"/>
              <a:gd name="T9" fmla="*/ 0 h 145"/>
              <a:gd name="T10" fmla="*/ 54 w 109"/>
              <a:gd name="T11" fmla="*/ 97 h 145"/>
              <a:gd name="T12" fmla="*/ 10 w 109"/>
              <a:gd name="T13" fmla="*/ 53 h 145"/>
              <a:gd name="T14" fmla="*/ 54 w 109"/>
              <a:gd name="T15" fmla="*/ 8 h 145"/>
              <a:gd name="T16" fmla="*/ 99 w 109"/>
              <a:gd name="T17" fmla="*/ 53 h 145"/>
              <a:gd name="T18" fmla="*/ 54 w 109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9" y="99"/>
                  <a:pt x="109" y="54"/>
                </a:cubicBezTo>
                <a:cubicBezTo>
                  <a:pt x="109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30" y="97"/>
                  <a:pt x="10" y="77"/>
                  <a:pt x="10" y="53"/>
                </a:cubicBezTo>
                <a:cubicBezTo>
                  <a:pt x="10" y="28"/>
                  <a:pt x="30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Freeform 18"/>
          <p:cNvSpPr>
            <a:spLocks noEditPoints="1"/>
          </p:cNvSpPr>
          <p:nvPr/>
        </p:nvSpPr>
        <p:spPr bwMode="auto">
          <a:xfrm>
            <a:off x="1040448" y="316094"/>
            <a:ext cx="957263" cy="1300163"/>
          </a:xfrm>
          <a:custGeom>
            <a:avLst/>
            <a:gdLst>
              <a:gd name="T0" fmla="*/ 54 w 108"/>
              <a:gd name="T1" fmla="*/ 0 h 145"/>
              <a:gd name="T2" fmla="*/ 0 w 108"/>
              <a:gd name="T3" fmla="*/ 54 h 145"/>
              <a:gd name="T4" fmla="*/ 54 w 108"/>
              <a:gd name="T5" fmla="*/ 145 h 145"/>
              <a:gd name="T6" fmla="*/ 108 w 108"/>
              <a:gd name="T7" fmla="*/ 54 h 145"/>
              <a:gd name="T8" fmla="*/ 54 w 108"/>
              <a:gd name="T9" fmla="*/ 0 h 145"/>
              <a:gd name="T10" fmla="*/ 54 w 108"/>
              <a:gd name="T11" fmla="*/ 97 h 145"/>
              <a:gd name="T12" fmla="*/ 9 w 108"/>
              <a:gd name="T13" fmla="*/ 53 h 145"/>
              <a:gd name="T14" fmla="*/ 54 w 108"/>
              <a:gd name="T15" fmla="*/ 8 h 145"/>
              <a:gd name="T16" fmla="*/ 99 w 108"/>
              <a:gd name="T17" fmla="*/ 53 h 145"/>
              <a:gd name="T18" fmla="*/ 54 w 108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8" y="99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29" y="97"/>
                  <a:pt x="9" y="77"/>
                  <a:pt x="9" y="53"/>
                </a:cubicBezTo>
                <a:cubicBezTo>
                  <a:pt x="9" y="28"/>
                  <a:pt x="29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 flipH="1" flipV="1">
            <a:off x="474980" y="7005320"/>
            <a:ext cx="76200" cy="762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2249805" y="7131050"/>
            <a:ext cx="76200" cy="762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2319655" y="5751195"/>
            <a:ext cx="7163435" cy="6527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Rectangle 25"/>
          <p:cNvSpPr>
            <a:spLocks noChangeArrowheads="1"/>
          </p:cNvSpPr>
          <p:nvPr/>
        </p:nvSpPr>
        <p:spPr bwMode="auto">
          <a:xfrm>
            <a:off x="2468245" y="8530590"/>
            <a:ext cx="6436360" cy="29591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 descr="tim752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1848485"/>
            <a:ext cx="2247900" cy="1128395"/>
          </a:xfrm>
          <a:prstGeom prst="rect">
            <a:avLst/>
          </a:prstGeom>
        </p:spPr>
      </p:pic>
      <p:pic>
        <p:nvPicPr>
          <p:cNvPr id="4" name="图片 3" descr="u=3863819360,3080846722&amp;fm=26&amp;14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30" y="1856105"/>
            <a:ext cx="2709545" cy="1139825"/>
          </a:xfrm>
          <a:prstGeom prst="rect">
            <a:avLst/>
          </a:prstGeom>
        </p:spPr>
      </p:pic>
      <p:pic>
        <p:nvPicPr>
          <p:cNvPr id="5" name="图片 4" descr="tim44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90" y="1874520"/>
            <a:ext cx="1696085" cy="1079500"/>
          </a:xfrm>
          <a:prstGeom prst="rect">
            <a:avLst/>
          </a:prstGeom>
        </p:spPr>
      </p:pic>
      <p:pic>
        <p:nvPicPr>
          <p:cNvPr id="6" name="图片 5" descr="tim472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820" y="1845310"/>
            <a:ext cx="1408430" cy="1056640"/>
          </a:xfrm>
          <a:prstGeom prst="rect">
            <a:avLst/>
          </a:prstGeom>
        </p:spPr>
      </p:pic>
      <p:pic>
        <p:nvPicPr>
          <p:cNvPr id="15" name="图片 14" descr="tim742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" y="3103880"/>
            <a:ext cx="2125345" cy="1192530"/>
          </a:xfrm>
          <a:prstGeom prst="rect">
            <a:avLst/>
          </a:prstGeom>
        </p:spPr>
      </p:pic>
      <p:pic>
        <p:nvPicPr>
          <p:cNvPr id="16" name="图片 15" descr="ceFcBPBXi4IP4444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800" y="3134360"/>
            <a:ext cx="2268855" cy="1149350"/>
          </a:xfrm>
          <a:prstGeom prst="rect">
            <a:avLst/>
          </a:prstGeom>
        </p:spPr>
      </p:pic>
      <p:pic>
        <p:nvPicPr>
          <p:cNvPr id="17" name="图片 16" descr="75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5465" y="3098800"/>
            <a:ext cx="1987550" cy="1157605"/>
          </a:xfrm>
          <a:prstGeom prst="rect">
            <a:avLst/>
          </a:prstGeom>
        </p:spPr>
      </p:pic>
      <p:pic>
        <p:nvPicPr>
          <p:cNvPr id="18" name="图片 17" descr="16pic_5491411157_b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490" y="3147060"/>
            <a:ext cx="2763520" cy="11334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93470" y="345440"/>
            <a:ext cx="666750" cy="9201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zh-CN"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文泉驿微米黑" charset="0"/>
                <a:ea typeface="文泉驿微米黑" charset="0"/>
              </a:rPr>
              <a:t>合</a:t>
            </a:r>
            <a:endParaRPr lang="x-none" altLang="zh-CN" sz="5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文泉驿微米黑" charset="0"/>
              <a:ea typeface="文泉驿微米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27830" y="419735"/>
            <a:ext cx="415925" cy="920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文泉驿微米黑" charset="0"/>
                <a:ea typeface="文泉驿微米黑" charset="0"/>
              </a:rPr>
              <a:t>作</a:t>
            </a:r>
            <a:endParaRPr lang="x-none" altLang="zh-CN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文泉驿微米黑" charset="0"/>
              <a:ea typeface="文泉驿微米黑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66305" y="381635"/>
            <a:ext cx="503555" cy="920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文泉驿微米黑" charset="0"/>
                <a:ea typeface="文泉驿微米黑" charset="0"/>
              </a:rPr>
              <a:t>企</a:t>
            </a:r>
            <a:endParaRPr lang="x-none" altLang="zh-CN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文泉驿微米黑" charset="0"/>
              <a:ea typeface="文泉驿微米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14865" y="334645"/>
            <a:ext cx="436245" cy="920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文泉驿微米黑" charset="0"/>
                <a:ea typeface="文泉驿微米黑" charset="0"/>
              </a:rPr>
              <a:t>业</a:t>
            </a:r>
            <a:endParaRPr lang="x-none" altLang="zh-CN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文泉驿微米黑" charset="0"/>
              <a:ea typeface="文泉驿微米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56255" y="5826125"/>
            <a:ext cx="7015480" cy="52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我公司与以上公司都有密切的合作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4"/>
          <p:cNvCxnSpPr/>
          <p:nvPr/>
        </p:nvCxnSpPr>
        <p:spPr>
          <a:xfrm flipV="1">
            <a:off x="787400" y="5600700"/>
            <a:ext cx="10775315" cy="254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661774" y="1070952"/>
            <a:ext cx="774482" cy="7632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/>
              </a:rPr>
              <a:t>2</a:t>
            </a:r>
            <a:endParaRPr lang="en-US" altLang="ko-KR" dirty="0">
              <a:effectLst/>
              <a:latin typeface="Calibri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06269" y="2887082"/>
            <a:ext cx="2475673" cy="2298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 smtClean="0">
                <a:effectLst/>
                <a:latin typeface="Calibri"/>
              </a:rPr>
              <a:t> </a:t>
            </a:r>
            <a:endParaRPr lang="en-US" altLang="ko-KR" sz="900" b="0" dirty="0">
              <a:effectLst/>
              <a:latin typeface="Calibri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14202" y="1059476"/>
            <a:ext cx="3927476" cy="7632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>
                <a:solidFill>
                  <a:schemeClr val="bg1"/>
                </a:solidFill>
                <a:effectLst/>
                <a:latin typeface="Calibri"/>
              </a:rPr>
              <a:t>成员结构</a:t>
            </a:r>
            <a:endParaRPr lang="en-US" altLang="ko-KR" b="0">
              <a:solidFill>
                <a:schemeClr val="bg1"/>
              </a:solidFill>
              <a:effectLst/>
              <a:latin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4882" y="107158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21860" y="2393950"/>
            <a:ext cx="5253990" cy="52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08660" y="4963795"/>
            <a:ext cx="10960735" cy="45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我公司是一家拥有8000员工的上市公司，以下是我们参与这次项目的主要负责人</a:t>
            </a:r>
            <a:endParaRPr lang="x-none" altLang="zh-CN" sz="24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69613753    _1"/>
          <p:cNvSpPr/>
          <p:nvPr/>
        </p:nvSpPr>
        <p:spPr bwMode="auto">
          <a:xfrm>
            <a:off x="4531456" y="2013915"/>
            <a:ext cx="1588042" cy="1585945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7" name="原创设计师QQ69613753    _2"/>
          <p:cNvSpPr/>
          <p:nvPr/>
        </p:nvSpPr>
        <p:spPr bwMode="auto">
          <a:xfrm>
            <a:off x="6191096" y="2024075"/>
            <a:ext cx="1585455" cy="1585945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8" name="原创设计师QQ69613753    _3"/>
          <p:cNvSpPr/>
          <p:nvPr/>
        </p:nvSpPr>
        <p:spPr bwMode="auto">
          <a:xfrm>
            <a:off x="4570191" y="3635331"/>
            <a:ext cx="1588042" cy="1585945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9" name="原创设计师QQ69613753    _4"/>
          <p:cNvSpPr/>
          <p:nvPr/>
        </p:nvSpPr>
        <p:spPr bwMode="auto">
          <a:xfrm>
            <a:off x="6181571" y="3664541"/>
            <a:ext cx="1585455" cy="1585945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10" name="原创设计师QQ69613753    _5"/>
          <p:cNvSpPr>
            <a:spLocks noChangeArrowheads="1"/>
          </p:cNvSpPr>
          <p:nvPr/>
        </p:nvSpPr>
        <p:spPr bwMode="auto">
          <a:xfrm>
            <a:off x="4883136" y="2258948"/>
            <a:ext cx="914400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x-none" altLang="en-US" sz="3600">
                <a:solidFill>
                  <a:schemeClr val="bg1"/>
                </a:solidFill>
                <a:latin typeface="Calibri"/>
                <a:sym typeface="+mn-ea"/>
              </a:rPr>
              <a:t>行政</a:t>
            </a:r>
            <a:endParaRPr lang="x-none" altLang="en-US" sz="3600">
              <a:solidFill>
                <a:schemeClr val="bg1"/>
              </a:solidFill>
              <a:latin typeface="Calibri"/>
              <a:sym typeface="+mn-ea"/>
            </a:endParaRPr>
          </a:p>
          <a:p>
            <a:pPr algn="ctr"/>
            <a:r>
              <a:rPr lang="en-US" altLang="ko-KR" sz="3600">
                <a:solidFill>
                  <a:schemeClr val="bg1"/>
                </a:solidFill>
                <a:latin typeface="Calibri"/>
                <a:sym typeface="+mn-ea"/>
              </a:rPr>
              <a:t>总</a:t>
            </a:r>
            <a:r>
              <a:rPr lang="x-none" altLang="en-US" sz="3600">
                <a:solidFill>
                  <a:schemeClr val="bg1"/>
                </a:solidFill>
                <a:latin typeface="Calibri"/>
                <a:sym typeface="+mn-ea"/>
              </a:rPr>
              <a:t>裁</a:t>
            </a:r>
            <a:endParaRPr lang="x-none" altLang="en-US" sz="3600">
              <a:solidFill>
                <a:schemeClr val="bg1"/>
              </a:solidFill>
              <a:latin typeface="Calibri"/>
              <a:sym typeface="+mn-ea"/>
            </a:endParaRPr>
          </a:p>
        </p:txBody>
      </p:sp>
      <p:sp>
        <p:nvSpPr>
          <p:cNvPr id="11" name="原创设计师QQ69613753    _6"/>
          <p:cNvSpPr>
            <a:spLocks noChangeArrowheads="1"/>
          </p:cNvSpPr>
          <p:nvPr/>
        </p:nvSpPr>
        <p:spPr bwMode="auto">
          <a:xfrm>
            <a:off x="6579414" y="2345943"/>
            <a:ext cx="812800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Calibri"/>
                <a:sym typeface="+mn-ea"/>
              </a:rPr>
              <a:t>采购</a:t>
            </a:r>
            <a:endParaRPr lang="en-US" altLang="ko-KR" sz="3200">
              <a:solidFill>
                <a:schemeClr val="bg1"/>
              </a:solidFill>
              <a:latin typeface="Calibri"/>
              <a:sym typeface="+mn-ea"/>
            </a:endParaRPr>
          </a:p>
          <a:p>
            <a:pPr algn="ctr"/>
            <a:r>
              <a:rPr lang="x-none" altLang="en-US" sz="3200">
                <a:solidFill>
                  <a:schemeClr val="bg1"/>
                </a:solidFill>
                <a:latin typeface="Calibri"/>
                <a:sym typeface="+mn-ea"/>
              </a:rPr>
              <a:t>总监</a:t>
            </a:r>
            <a:endParaRPr lang="x-none" altLang="en-US" sz="3200">
              <a:solidFill>
                <a:schemeClr val="bg1"/>
              </a:solidFill>
              <a:latin typeface="Calibri"/>
              <a:sym typeface="+mn-ea"/>
            </a:endParaRPr>
          </a:p>
        </p:txBody>
      </p:sp>
      <p:sp>
        <p:nvSpPr>
          <p:cNvPr id="12" name="原创设计师QQ69613753    _7"/>
          <p:cNvSpPr>
            <a:spLocks noChangeArrowheads="1"/>
          </p:cNvSpPr>
          <p:nvPr/>
        </p:nvSpPr>
        <p:spPr bwMode="auto">
          <a:xfrm>
            <a:off x="4916899" y="3907779"/>
            <a:ext cx="812800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Calibri"/>
                <a:sym typeface="+mn-ea"/>
              </a:rPr>
              <a:t>技术</a:t>
            </a:r>
            <a:endParaRPr lang="en-US" altLang="ko-KR" sz="3200">
              <a:solidFill>
                <a:schemeClr val="bg1"/>
              </a:solidFill>
              <a:latin typeface="Calibri"/>
              <a:sym typeface="+mn-ea"/>
            </a:endParaRPr>
          </a:p>
          <a:p>
            <a:pPr algn="ctr"/>
            <a:r>
              <a:rPr lang="en-US" altLang="ko-KR" sz="3200">
                <a:solidFill>
                  <a:schemeClr val="bg1"/>
                </a:solidFill>
                <a:latin typeface="Calibri"/>
                <a:sym typeface="+mn-ea"/>
              </a:rPr>
              <a:t>总监</a:t>
            </a:r>
            <a:endParaRPr sz="3200"/>
          </a:p>
        </p:txBody>
      </p:sp>
      <p:sp>
        <p:nvSpPr>
          <p:cNvPr id="14" name="原创设计师QQ69613753    _9"/>
          <p:cNvSpPr/>
          <p:nvPr/>
        </p:nvSpPr>
        <p:spPr>
          <a:xfrm>
            <a:off x="5744189" y="3226055"/>
            <a:ext cx="820446" cy="820699"/>
          </a:xfrm>
          <a:prstGeom prst="ellipse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5" name="原创设计师QQ69613753    _10"/>
          <p:cNvSpPr>
            <a:spLocks noEditPoints="1"/>
          </p:cNvSpPr>
          <p:nvPr/>
        </p:nvSpPr>
        <p:spPr bwMode="auto">
          <a:xfrm>
            <a:off x="5939938" y="3472117"/>
            <a:ext cx="428948" cy="328575"/>
          </a:xfrm>
          <a:custGeom>
            <a:avLst/>
            <a:gdLst>
              <a:gd name="T0" fmla="*/ 218 w 235"/>
              <a:gd name="T1" fmla="*/ 76 h 180"/>
              <a:gd name="T2" fmla="*/ 230 w 235"/>
              <a:gd name="T3" fmla="*/ 106 h 180"/>
              <a:gd name="T4" fmla="*/ 206 w 235"/>
              <a:gd name="T5" fmla="*/ 107 h 180"/>
              <a:gd name="T6" fmla="*/ 117 w 235"/>
              <a:gd name="T7" fmla="*/ 180 h 180"/>
              <a:gd name="T8" fmla="*/ 54 w 235"/>
              <a:gd name="T9" fmla="*/ 154 h 180"/>
              <a:gd name="T10" fmla="*/ 66 w 235"/>
              <a:gd name="T11" fmla="*/ 141 h 180"/>
              <a:gd name="T12" fmla="*/ 117 w 235"/>
              <a:gd name="T13" fmla="*/ 162 h 180"/>
              <a:gd name="T14" fmla="*/ 187 w 235"/>
              <a:gd name="T15" fmla="*/ 107 h 180"/>
              <a:gd name="T16" fmla="*/ 162 w 235"/>
              <a:gd name="T17" fmla="*/ 99 h 180"/>
              <a:gd name="T18" fmla="*/ 178 w 235"/>
              <a:gd name="T19" fmla="*/ 76 h 180"/>
              <a:gd name="T20" fmla="*/ 203 w 235"/>
              <a:gd name="T21" fmla="*/ 58 h 180"/>
              <a:gd name="T22" fmla="*/ 204 w 235"/>
              <a:gd name="T23" fmla="*/ 87 h 180"/>
              <a:gd name="T24" fmla="*/ 198 w 235"/>
              <a:gd name="T25" fmla="*/ 79 h 180"/>
              <a:gd name="T26" fmla="*/ 190 w 235"/>
              <a:gd name="T27" fmla="*/ 90 h 180"/>
              <a:gd name="T28" fmla="*/ 199 w 235"/>
              <a:gd name="T29" fmla="*/ 90 h 180"/>
              <a:gd name="T30" fmla="*/ 204 w 235"/>
              <a:gd name="T31" fmla="*/ 87 h 180"/>
              <a:gd name="T32" fmla="*/ 30 w 235"/>
              <a:gd name="T33" fmla="*/ 120 h 180"/>
              <a:gd name="T34" fmla="*/ 44 w 235"/>
              <a:gd name="T35" fmla="*/ 120 h 180"/>
              <a:gd name="T36" fmla="*/ 71 w 235"/>
              <a:gd name="T37" fmla="*/ 87 h 180"/>
              <a:gd name="T38" fmla="*/ 73 w 235"/>
              <a:gd name="T39" fmla="*/ 81 h 180"/>
              <a:gd name="T40" fmla="*/ 47 w 235"/>
              <a:gd name="T41" fmla="*/ 72 h 180"/>
              <a:gd name="T42" fmla="*/ 117 w 235"/>
              <a:gd name="T43" fmla="*/ 18 h 180"/>
              <a:gd name="T44" fmla="*/ 168 w 235"/>
              <a:gd name="T45" fmla="*/ 39 h 180"/>
              <a:gd name="T46" fmla="*/ 180 w 235"/>
              <a:gd name="T47" fmla="*/ 26 h 180"/>
              <a:gd name="T48" fmla="*/ 117 w 235"/>
              <a:gd name="T49" fmla="*/ 0 h 180"/>
              <a:gd name="T50" fmla="*/ 29 w 235"/>
              <a:gd name="T51" fmla="*/ 72 h 180"/>
              <a:gd name="T52" fmla="*/ 4 w 235"/>
              <a:gd name="T53" fmla="*/ 74 h 180"/>
              <a:gd name="T54" fmla="*/ 16 w 235"/>
              <a:gd name="T55" fmla="*/ 104 h 180"/>
              <a:gd name="T56" fmla="*/ 30 w 235"/>
              <a:gd name="T57" fmla="*/ 93 h 180"/>
              <a:gd name="T58" fmla="*/ 29 w 235"/>
              <a:gd name="T59" fmla="*/ 90 h 180"/>
              <a:gd name="T60" fmla="*/ 37 w 235"/>
              <a:gd name="T61" fmla="*/ 90 h 180"/>
              <a:gd name="T62" fmla="*/ 43 w 235"/>
              <a:gd name="T63" fmla="*/ 93 h 180"/>
              <a:gd name="T64" fmla="*/ 30 w 235"/>
              <a:gd name="T65" fmla="*/ 93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5" h="180">
                <a:moveTo>
                  <a:pt x="205" y="60"/>
                </a:moveTo>
                <a:cubicBezTo>
                  <a:pt x="218" y="76"/>
                  <a:pt x="218" y="76"/>
                  <a:pt x="218" y="76"/>
                </a:cubicBezTo>
                <a:cubicBezTo>
                  <a:pt x="232" y="93"/>
                  <a:pt x="232" y="93"/>
                  <a:pt x="232" y="93"/>
                </a:cubicBezTo>
                <a:cubicBezTo>
                  <a:pt x="235" y="97"/>
                  <a:pt x="234" y="103"/>
                  <a:pt x="230" y="106"/>
                </a:cubicBezTo>
                <a:cubicBezTo>
                  <a:pt x="228" y="107"/>
                  <a:pt x="226" y="108"/>
                  <a:pt x="224" y="107"/>
                </a:cubicBezTo>
                <a:cubicBezTo>
                  <a:pt x="206" y="107"/>
                  <a:pt x="206" y="107"/>
                  <a:pt x="206" y="107"/>
                </a:cubicBezTo>
                <a:cubicBezTo>
                  <a:pt x="202" y="127"/>
                  <a:pt x="192" y="144"/>
                  <a:pt x="177" y="157"/>
                </a:cubicBezTo>
                <a:cubicBezTo>
                  <a:pt x="162" y="171"/>
                  <a:pt x="140" y="180"/>
                  <a:pt x="117" y="180"/>
                </a:cubicBezTo>
                <a:cubicBezTo>
                  <a:pt x="105" y="180"/>
                  <a:pt x="94" y="177"/>
                  <a:pt x="83" y="173"/>
                </a:cubicBezTo>
                <a:cubicBezTo>
                  <a:pt x="72" y="168"/>
                  <a:pt x="62" y="162"/>
                  <a:pt x="54" y="154"/>
                </a:cubicBezTo>
                <a:cubicBezTo>
                  <a:pt x="50" y="150"/>
                  <a:pt x="50" y="144"/>
                  <a:pt x="54" y="141"/>
                </a:cubicBezTo>
                <a:cubicBezTo>
                  <a:pt x="57" y="137"/>
                  <a:pt x="63" y="137"/>
                  <a:pt x="66" y="141"/>
                </a:cubicBezTo>
                <a:cubicBezTo>
                  <a:pt x="73" y="148"/>
                  <a:pt x="81" y="153"/>
                  <a:pt x="90" y="157"/>
                </a:cubicBezTo>
                <a:cubicBezTo>
                  <a:pt x="98" y="160"/>
                  <a:pt x="108" y="162"/>
                  <a:pt x="117" y="162"/>
                </a:cubicBezTo>
                <a:cubicBezTo>
                  <a:pt x="136" y="162"/>
                  <a:pt x="153" y="155"/>
                  <a:pt x="166" y="144"/>
                </a:cubicBezTo>
                <a:cubicBezTo>
                  <a:pt x="176" y="134"/>
                  <a:pt x="184" y="122"/>
                  <a:pt x="187" y="107"/>
                </a:cubicBezTo>
                <a:cubicBezTo>
                  <a:pt x="171" y="107"/>
                  <a:pt x="171" y="107"/>
                  <a:pt x="171" y="107"/>
                </a:cubicBezTo>
                <a:cubicBezTo>
                  <a:pt x="166" y="107"/>
                  <a:pt x="162" y="104"/>
                  <a:pt x="162" y="99"/>
                </a:cubicBezTo>
                <a:cubicBezTo>
                  <a:pt x="162" y="96"/>
                  <a:pt x="163" y="95"/>
                  <a:pt x="164" y="93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4" y="56"/>
                  <a:pt x="200" y="55"/>
                  <a:pt x="203" y="58"/>
                </a:cubicBezTo>
                <a:cubicBezTo>
                  <a:pt x="204" y="58"/>
                  <a:pt x="205" y="59"/>
                  <a:pt x="205" y="60"/>
                </a:cubicBezTo>
                <a:close/>
                <a:moveTo>
                  <a:pt x="204" y="87"/>
                </a:moveTo>
                <a:cubicBezTo>
                  <a:pt x="204" y="87"/>
                  <a:pt x="204" y="87"/>
                  <a:pt x="204" y="87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8" y="90"/>
                  <a:pt x="199" y="90"/>
                </a:cubicBezTo>
                <a:cubicBezTo>
                  <a:pt x="206" y="90"/>
                  <a:pt x="206" y="90"/>
                  <a:pt x="206" y="90"/>
                </a:cubicBezTo>
                <a:cubicBezTo>
                  <a:pt x="204" y="87"/>
                  <a:pt x="204" y="87"/>
                  <a:pt x="204" y="87"/>
                </a:cubicBezTo>
                <a:close/>
                <a:moveTo>
                  <a:pt x="30" y="120"/>
                </a:move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31" y="121"/>
                  <a:pt x="31" y="122"/>
                </a:cubicBezTo>
                <a:cubicBezTo>
                  <a:pt x="35" y="125"/>
                  <a:pt x="41" y="124"/>
                  <a:pt x="44" y="120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5"/>
                  <a:pt x="73" y="83"/>
                  <a:pt x="73" y="81"/>
                </a:cubicBezTo>
                <a:cubicBezTo>
                  <a:pt x="73" y="76"/>
                  <a:pt x="68" y="72"/>
                  <a:pt x="64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1" y="58"/>
                  <a:pt x="58" y="45"/>
                  <a:pt x="69" y="36"/>
                </a:cubicBezTo>
                <a:cubicBezTo>
                  <a:pt x="82" y="25"/>
                  <a:pt x="98" y="18"/>
                  <a:pt x="117" y="18"/>
                </a:cubicBezTo>
                <a:cubicBezTo>
                  <a:pt x="127" y="18"/>
                  <a:pt x="136" y="20"/>
                  <a:pt x="144" y="23"/>
                </a:cubicBezTo>
                <a:cubicBezTo>
                  <a:pt x="153" y="27"/>
                  <a:pt x="161" y="32"/>
                  <a:pt x="168" y="39"/>
                </a:cubicBezTo>
                <a:cubicBezTo>
                  <a:pt x="171" y="42"/>
                  <a:pt x="177" y="42"/>
                  <a:pt x="180" y="39"/>
                </a:cubicBezTo>
                <a:cubicBezTo>
                  <a:pt x="184" y="35"/>
                  <a:pt x="184" y="30"/>
                  <a:pt x="180" y="26"/>
                </a:cubicBezTo>
                <a:cubicBezTo>
                  <a:pt x="172" y="18"/>
                  <a:pt x="162" y="11"/>
                  <a:pt x="151" y="7"/>
                </a:cubicBezTo>
                <a:cubicBezTo>
                  <a:pt x="141" y="2"/>
                  <a:pt x="129" y="0"/>
                  <a:pt x="117" y="0"/>
                </a:cubicBezTo>
                <a:cubicBezTo>
                  <a:pt x="94" y="0"/>
                  <a:pt x="73" y="9"/>
                  <a:pt x="57" y="23"/>
                </a:cubicBezTo>
                <a:cubicBezTo>
                  <a:pt x="43" y="35"/>
                  <a:pt x="33" y="53"/>
                  <a:pt x="29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9" y="72"/>
                  <a:pt x="6" y="73"/>
                  <a:pt x="4" y="74"/>
                </a:cubicBezTo>
                <a:cubicBezTo>
                  <a:pt x="1" y="77"/>
                  <a:pt x="0" y="83"/>
                  <a:pt x="3" y="87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30" y="120"/>
                  <a:pt x="30" y="120"/>
                  <a:pt x="30" y="12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29" y="90"/>
                  <a:pt x="29" y="90"/>
                  <a:pt x="29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43" y="93"/>
                  <a:pt x="43" y="93"/>
                  <a:pt x="43" y="93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0" y="93"/>
                  <a:pt x="30" y="93"/>
                  <a:pt x="30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6472555" y="3936365"/>
            <a:ext cx="1064895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>
                <a:solidFill>
                  <a:schemeClr val="bg1"/>
                </a:solidFill>
                <a:latin typeface="Calibri"/>
                <a:sym typeface="+mn-ea"/>
              </a:rPr>
              <a:t>策划</a:t>
            </a:r>
            <a:endParaRPr lang="x-none" altLang="en-US" sz="3200">
              <a:solidFill>
                <a:schemeClr val="bg1"/>
              </a:solidFill>
              <a:latin typeface="Calibri"/>
              <a:sym typeface="+mn-ea"/>
            </a:endParaRPr>
          </a:p>
          <a:p>
            <a:r>
              <a:rPr lang="x-none" altLang="en-US" sz="3200">
                <a:solidFill>
                  <a:schemeClr val="bg1"/>
                </a:solidFill>
                <a:latin typeface="Calibri"/>
                <a:sym typeface="+mn-ea"/>
              </a:rPr>
              <a:t>总监</a:t>
            </a:r>
            <a:endParaRPr lang="x-none" altLang="en-US" sz="3200">
              <a:solidFill>
                <a:schemeClr val="bg1"/>
              </a:solidFill>
              <a:latin typeface="Calibri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9680" y="2379980"/>
            <a:ext cx="180848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3200">
                <a:solidFill>
                  <a:schemeClr val="bg1"/>
                </a:solidFill>
                <a:latin typeface="Calibri"/>
                <a:sym typeface="+mn-ea"/>
              </a:rPr>
              <a:t>郭云豪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9452610" y="2350135"/>
            <a:ext cx="156781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latinLnBrk="0"/>
            <a:r>
              <a:rPr lang="en-US" altLang="ko-KR" sz="3200">
                <a:solidFill>
                  <a:schemeClr val="bg1"/>
                </a:solidFill>
                <a:latin typeface="Calibri"/>
                <a:sym typeface="+mn-ea"/>
              </a:rPr>
              <a:t>石春生</a:t>
            </a:r>
            <a:endParaRPr lang="zh-CN" altLang="en-US" sz="3200"/>
          </a:p>
        </p:txBody>
      </p:sp>
      <p:sp>
        <p:nvSpPr>
          <p:cNvPr id="22" name="文本框 21"/>
          <p:cNvSpPr txBox="1"/>
          <p:nvPr/>
        </p:nvSpPr>
        <p:spPr>
          <a:xfrm>
            <a:off x="1334770" y="3987800"/>
            <a:ext cx="175006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3200">
                <a:solidFill>
                  <a:schemeClr val="bg1"/>
                </a:solidFill>
                <a:latin typeface="Calibri"/>
                <a:sym typeface="+mn-ea"/>
              </a:rPr>
              <a:t>高典</a:t>
            </a:r>
            <a:endParaRPr lang="en-US" altLang="ko-KR" sz="3200">
              <a:solidFill>
                <a:schemeClr val="bg1"/>
              </a:solidFill>
              <a:latin typeface="Calibri"/>
              <a:sym typeface="+mn-ea"/>
            </a:endParaRPr>
          </a:p>
          <a:p>
            <a:r>
              <a:rPr lang="en-US" altLang="ko-KR" sz="3200">
                <a:solidFill>
                  <a:schemeClr val="bg1"/>
                </a:solidFill>
                <a:latin typeface="Calibri"/>
                <a:sym typeface="+mn-ea"/>
              </a:rPr>
              <a:t>李骥</a:t>
            </a:r>
            <a:endParaRPr lang="zh-CN" altLang="en-US" sz="3200"/>
          </a:p>
        </p:txBody>
      </p:sp>
      <p:sp>
        <p:nvSpPr>
          <p:cNvPr id="23" name="文本框 22"/>
          <p:cNvSpPr txBox="1"/>
          <p:nvPr/>
        </p:nvSpPr>
        <p:spPr>
          <a:xfrm>
            <a:off x="9495155" y="4015740"/>
            <a:ext cx="1585595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3200">
                <a:solidFill>
                  <a:schemeClr val="bg1"/>
                </a:solidFill>
                <a:latin typeface="Calibri"/>
                <a:sym typeface="+mn-ea"/>
              </a:rPr>
              <a:t>徐心</a:t>
            </a:r>
            <a:r>
              <a:rPr lang="x-none" altLang="en-US" sz="3200">
                <a:solidFill>
                  <a:schemeClr val="bg1"/>
                </a:solidFill>
                <a:latin typeface="Calibri"/>
                <a:sym typeface="+mn-ea"/>
              </a:rPr>
              <a:t>成</a:t>
            </a:r>
            <a:r>
              <a:rPr lang="en-US" altLang="ko-KR" sz="3200">
                <a:solidFill>
                  <a:schemeClr val="bg1"/>
                </a:solidFill>
                <a:latin typeface="Calibri"/>
                <a:sym typeface="+mn-ea"/>
              </a:rPr>
              <a:t>叶圆圆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0" grpId="0"/>
      <p:bldP spid="11" grpId="0"/>
      <p:bldP spid="12" grpId="0"/>
      <p:bldP spid="2" grpId="1"/>
      <p:bldP spid="9" grpId="0" animBg="1"/>
      <p:bldP spid="5" grpId="0"/>
      <p:bldP spid="23" grpId="0"/>
      <p:bldP spid="4" grpId="0"/>
      <p:bldP spid="22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20734" y="200367"/>
            <a:ext cx="774482" cy="7632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/>
              </a:rPr>
              <a:t>3</a:t>
            </a:r>
            <a:endParaRPr lang="en-US" altLang="ko-KR" dirty="0">
              <a:effectLst/>
              <a:latin typeface="Calibri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2298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 smtClean="0">
                <a:effectLst/>
                <a:latin typeface="Calibri"/>
              </a:rPr>
              <a:t> </a:t>
            </a:r>
            <a:endParaRPr lang="en-US" altLang="ko-KR" sz="900" b="0" dirty="0">
              <a:effectLst/>
              <a:latin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0062" y="19147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0" y="168910"/>
            <a:ext cx="8681085" cy="644779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 flipV="1">
            <a:off x="6182995" y="3810635"/>
            <a:ext cx="1402715" cy="8229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150360" y="3839845"/>
            <a:ext cx="1935480" cy="1422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4121785" y="3801110"/>
            <a:ext cx="1954530" cy="938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985895" y="3801110"/>
            <a:ext cx="2099945" cy="6870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005580" y="3820795"/>
            <a:ext cx="2099945" cy="21094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124575" y="3820795"/>
            <a:ext cx="0" cy="7156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01359" y="526784"/>
            <a:ext cx="10944224" cy="76771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x-none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文泉驿微米黑" charset="0"/>
                <a:ea typeface="文泉驿微米黑" charset="0"/>
                <a:sym typeface="+mn-ea"/>
              </a:rPr>
              <a:t>本次项目涉及到的技术</a:t>
            </a:r>
          </a:p>
        </p:txBody>
      </p:sp>
      <p:sp>
        <p:nvSpPr>
          <p:cNvPr id="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049588" y="1601752"/>
            <a:ext cx="3935359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x-none" altLang="zh-CN" sz="3600">
                <a:solidFill>
                  <a:schemeClr val="bg1"/>
                </a:solidFill>
                <a:latin typeface="文泉驿微米黑" charset="0"/>
                <a:ea typeface="文泉驿微米黑" charset="0"/>
                <a:sym typeface="+mn-ea"/>
              </a:rPr>
              <a:t>VLAN</a:t>
            </a:r>
            <a:endParaRPr lang="x-none" altLang="zh-CN" sz="3600">
              <a:solidFill>
                <a:schemeClr val="bg1"/>
              </a:solidFill>
              <a:latin typeface="文泉驿微米黑" charset="0"/>
              <a:ea typeface="文泉驿微米黑" charset="0"/>
              <a:sym typeface="+mn-ea"/>
            </a:endParaRPr>
          </a:p>
        </p:txBody>
      </p:sp>
      <p:sp>
        <p:nvSpPr>
          <p:cNvPr id="1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985832" y="2780152"/>
            <a:ext cx="3935359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x-none" altLang="zh-CN" sz="3600">
                <a:solidFill>
                  <a:schemeClr val="bg1"/>
                </a:solidFill>
                <a:latin typeface="文泉驿微米黑" charset="0"/>
                <a:ea typeface="文泉驿微米黑" charset="0"/>
                <a:sym typeface="+mn-ea"/>
              </a:rPr>
              <a:t>ACL 、以太技术</a:t>
            </a:r>
            <a:endParaRPr lang="x-none" altLang="zh-CN" sz="3600">
              <a:solidFill>
                <a:schemeClr val="bg1"/>
              </a:solidFill>
              <a:latin typeface="文泉驿微米黑" charset="0"/>
              <a:ea typeface="文泉驿微米黑" charset="0"/>
              <a:sym typeface="+mn-ea"/>
            </a:endParaRPr>
          </a:p>
        </p:txBody>
      </p:sp>
      <p:sp>
        <p:nvSpPr>
          <p:cNvPr id="13" name="任意多边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8797216" y="3253231"/>
            <a:ext cx="2743574" cy="4602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175778" y="2206040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175779" y="3353706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任意多边形 1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175778" y="4501372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175779" y="5649037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任意多边形 1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6142833" y="5119044"/>
            <a:ext cx="2743574" cy="4602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0" name="组合 5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7706384" y="1348508"/>
            <a:ext cx="2300743" cy="4868172"/>
            <a:chOff x="7229011" y="978446"/>
            <a:chExt cx="2634994" cy="5575418"/>
          </a:xfrm>
        </p:grpSpPr>
        <p:sp>
          <p:nvSpPr>
            <p:cNvPr id="61" name="AutoShape 5" descr="image4.png"/>
            <p:cNvSpPr/>
            <p:nvPr/>
          </p:nvSpPr>
          <p:spPr bwMode="auto">
            <a:xfrm>
              <a:off x="7229011" y="978446"/>
              <a:ext cx="2634994" cy="55754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0">
              <a:blip r:embed="rId1"/>
              <a:srcRect/>
              <a:stretch>
                <a:fillRect/>
              </a:stretch>
            </a:blip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/>
            <a:p>
              <a:pPr>
                <a:defRPr/>
              </a:pPr>
              <a:endParaRPr lang="es-ES" sz="2670">
                <a:solidFill>
                  <a:schemeClr val="bg1"/>
                </a:solidFill>
                <a:cs typeface="Calibri"/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7506585" y="2155529"/>
              <a:ext cx="2052086" cy="3394665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981200" y="4358005"/>
            <a:ext cx="2696845" cy="6438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x-none" altLang="zh-CN" sz="3600">
                <a:solidFill>
                  <a:schemeClr val="bg1"/>
                </a:solidFill>
                <a:latin typeface="文泉驿微米黑" charset="0"/>
                <a:ea typeface="文泉驿微米黑" charset="0"/>
                <a:sym typeface="+mn-ea"/>
              </a:rPr>
              <a:t>DHCP、DNS</a:t>
            </a:r>
            <a:endParaRPr lang="x-none" altLang="zh-CN" sz="3600">
              <a:solidFill>
                <a:schemeClr val="bg1"/>
              </a:solidFill>
              <a:latin typeface="文泉驿微米黑" charset="0"/>
              <a:ea typeface="文泉驿微米黑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53895" y="5519420"/>
            <a:ext cx="1887220" cy="643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6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NAT</a:t>
            </a:r>
            <a:endParaRPr lang="x-none" altLang="zh-CN" sz="36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13866 L -4.58333E-6 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2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4 L 3.75E-6 1.48148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3.75E-6 1.48148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3 0.19004 L 3.75E-6 1.48148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3 0.19004 L 3.75E-6 1.48148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3 0.19004 L 3.75E-6 1.48148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21505" y="636905"/>
            <a:ext cx="6859905" cy="1012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60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V L A N</a:t>
            </a:r>
            <a:endParaRPr lang="x-none" altLang="zh-CN" sz="60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37075" y="1818005"/>
            <a:ext cx="4373880" cy="45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负责人：徐 心 成</a:t>
            </a:r>
            <a:endParaRPr lang="x-none" altLang="zh-CN" sz="24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21" name="图片 20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624840"/>
            <a:ext cx="1822450" cy="2169160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 flipV="1">
            <a:off x="822960" y="3278505"/>
            <a:ext cx="10739755" cy="1079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03275" y="3942715"/>
            <a:ext cx="5718175" cy="52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什么是VLAN？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2640" y="4613910"/>
            <a:ext cx="4034790" cy="52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  <a:sym typeface="+mn-ea"/>
              </a:rPr>
              <a:t>      为什么引入VLAN？</a:t>
            </a:r>
            <a:endParaRPr lang="zh-CN" altLang="en-US" sz="2800"/>
          </a:p>
        </p:txBody>
      </p:sp>
      <p:sp>
        <p:nvSpPr>
          <p:cNvPr id="27" name="文本框 26"/>
          <p:cNvSpPr txBox="1"/>
          <p:nvPr/>
        </p:nvSpPr>
        <p:spPr>
          <a:xfrm>
            <a:off x="894715" y="5339080"/>
            <a:ext cx="3183255" cy="52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chemeClr val="bg1"/>
                </a:solidFill>
                <a:latin typeface="文泉驿微米黑" charset="0"/>
                <a:ea typeface="文泉驿微米黑" charset="0"/>
              </a:rPr>
              <a:t>      VLAN的作用？</a:t>
            </a:r>
            <a:endParaRPr lang="x-none" altLang="zh-CN" sz="2800">
              <a:solidFill>
                <a:schemeClr val="bg1"/>
              </a:solidFill>
              <a:latin typeface="文泉驿微米黑" charset="0"/>
              <a:ea typeface="文泉驿微米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99695"/>
            <a:ext cx="119507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738</Words>
  <Application>Kingsoft Office WPP</Application>
  <PresentationFormat>自定义</PresentationFormat>
  <Paragraphs>164</Paragraphs>
  <Slides>17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科技，点线，星空</dc:title>
  <dc:creator>第一PPT</dc:creator>
  <cp:keywords>www.1ppt.com</cp:keywords>
  <dc:description>第一PPT，www.1ppt.com</dc:description>
  <cp:lastModifiedBy>root</cp:lastModifiedBy>
  <cp:revision>23</cp:revision>
  <dcterms:created xsi:type="dcterms:W3CDTF">2018-09-07T06:47:27Z</dcterms:created>
  <dcterms:modified xsi:type="dcterms:W3CDTF">2018-09-07T06:47:27Z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